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 b="def" i="def"/>
      <a:tcStyle>
        <a:tcBdr/>
        <a:fill>
          <a:solidFill>
            <a:srgbClr val="F3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 b="def" i="def"/>
      <a:tcStyle>
        <a:tcBdr/>
        <a:fill>
          <a:solidFill>
            <a:srgbClr val="F3EB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 b="def" i="def"/>
      <a:tcStyle>
        <a:tcBdr/>
        <a:fill>
          <a:solidFill>
            <a:srgbClr val="EA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Gill Sans MT"/>
      </a:defRPr>
    </a:lvl1pPr>
    <a:lvl2pPr indent="228600" defTabSz="457200" latinLnBrk="0">
      <a:defRPr sz="1200">
        <a:latin typeface="+mn-lt"/>
        <a:ea typeface="+mn-ea"/>
        <a:cs typeface="+mn-cs"/>
        <a:sym typeface="Gill Sans MT"/>
      </a:defRPr>
    </a:lvl2pPr>
    <a:lvl3pPr indent="457200" defTabSz="457200" latinLnBrk="0">
      <a:defRPr sz="1200">
        <a:latin typeface="+mn-lt"/>
        <a:ea typeface="+mn-ea"/>
        <a:cs typeface="+mn-cs"/>
        <a:sym typeface="Gill Sans MT"/>
      </a:defRPr>
    </a:lvl3pPr>
    <a:lvl4pPr indent="685800" defTabSz="457200" latinLnBrk="0">
      <a:defRPr sz="1200">
        <a:latin typeface="+mn-lt"/>
        <a:ea typeface="+mn-ea"/>
        <a:cs typeface="+mn-cs"/>
        <a:sym typeface="Gill Sans MT"/>
      </a:defRPr>
    </a:lvl4pPr>
    <a:lvl5pPr indent="914400" defTabSz="457200" latinLnBrk="0">
      <a:defRPr sz="1200">
        <a:latin typeface="+mn-lt"/>
        <a:ea typeface="+mn-ea"/>
        <a:cs typeface="+mn-cs"/>
        <a:sym typeface="Gill Sans MT"/>
      </a:defRPr>
    </a:lvl5pPr>
    <a:lvl6pPr indent="1143000" defTabSz="457200" latinLnBrk="0">
      <a:defRPr sz="1200">
        <a:latin typeface="+mn-lt"/>
        <a:ea typeface="+mn-ea"/>
        <a:cs typeface="+mn-cs"/>
        <a:sym typeface="Gill Sans MT"/>
      </a:defRPr>
    </a:lvl6pPr>
    <a:lvl7pPr indent="1371600" defTabSz="457200" latinLnBrk="0">
      <a:defRPr sz="1200">
        <a:latin typeface="+mn-lt"/>
        <a:ea typeface="+mn-ea"/>
        <a:cs typeface="+mn-cs"/>
        <a:sym typeface="Gill Sans MT"/>
      </a:defRPr>
    </a:lvl7pPr>
    <a:lvl8pPr indent="1600200" defTabSz="457200" latinLnBrk="0">
      <a:defRPr sz="1200">
        <a:latin typeface="+mn-lt"/>
        <a:ea typeface="+mn-ea"/>
        <a:cs typeface="+mn-cs"/>
        <a:sym typeface="Gill Sans MT"/>
      </a:defRPr>
    </a:lvl8pPr>
    <a:lvl9pPr indent="1828800" defTabSz="4572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xfrm>
            <a:off x="2417778" y="802297"/>
            <a:ext cx="8637075" cy="254143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sz="quarter" idx="1"/>
          </p:nvPr>
        </p:nvSpPr>
        <p:spPr>
          <a:xfrm>
            <a:off x="2417778" y="3531203"/>
            <a:ext cx="8637074" cy="977623"/>
          </a:xfrm>
          <a:prstGeom prst="rect">
            <a:avLst/>
          </a:prstGeom>
        </p:spPr>
        <p:txBody>
          <a:bodyPr lIns="91438" tIns="91438" rIns="91438" bIns="91438"/>
          <a:lstStyle>
            <a:lvl1pPr marL="0" indent="0">
              <a:buClrTx/>
              <a:buSzTx/>
              <a:buFontTx/>
              <a:buNone/>
              <a:defRPr cap="all" sz="1800"/>
            </a:lvl1pPr>
            <a:lvl2pPr marL="0" indent="0">
              <a:buClrTx/>
              <a:buSzTx/>
              <a:buFontTx/>
              <a:buNone/>
              <a:defRPr cap="all" sz="1800"/>
            </a:lvl2pPr>
            <a:lvl3pPr marL="0" indent="0">
              <a:buClrTx/>
              <a:buSzTx/>
              <a:buFontTx/>
              <a:buNone/>
              <a:defRPr cap="all" sz="1800"/>
            </a:lvl3pPr>
            <a:lvl4pPr marL="0" indent="0">
              <a:buClrTx/>
              <a:buSzTx/>
              <a:buFontTx/>
              <a:buNone/>
              <a:defRPr cap="all" sz="1800"/>
            </a:lvl4pPr>
            <a:lvl5pPr marL="0" indent="0">
              <a:buClrTx/>
              <a:buSzTx/>
              <a:buFontTx/>
              <a:buNone/>
              <a:defRPr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traight Connector 14"/>
          <p:cNvSpPr/>
          <p:nvPr/>
        </p:nvSpPr>
        <p:spPr>
          <a:xfrm>
            <a:off x="2417778" y="3528540"/>
            <a:ext cx="8637075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1749009" y="798972"/>
            <a:ext cx="499674" cy="523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4" name="Body Level One…"/>
          <p:cNvSpPr txBox="1"/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traight Connector 25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1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9439109" y="798972"/>
            <a:ext cx="1615744" cy="465989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xfrm>
            <a:off x="1444671" y="798972"/>
            <a:ext cx="7828831" cy="46598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traight Connector 14"/>
          <p:cNvSpPr/>
          <p:nvPr/>
        </p:nvSpPr>
        <p:spPr>
          <a:xfrm flipH="1">
            <a:off x="9439109" y="798973"/>
            <a:ext cx="2" cy="4659889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2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traight Connector 32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" name="Title Text"/>
          <p:cNvSpPr txBox="1"/>
          <p:nvPr>
            <p:ph type="title"/>
          </p:nvPr>
        </p:nvSpPr>
        <p:spPr>
          <a:xfrm>
            <a:off x="1454239" y="1756130"/>
            <a:ext cx="8643154" cy="1887952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quarter" idx="1"/>
          </p:nvPr>
        </p:nvSpPr>
        <p:spPr>
          <a:xfrm>
            <a:off x="1454239" y="3806195"/>
            <a:ext cx="8630447" cy="101293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traight Connector 14"/>
          <p:cNvSpPr/>
          <p:nvPr/>
        </p:nvSpPr>
        <p:spPr>
          <a:xfrm>
            <a:off x="1454239" y="3804985"/>
            <a:ext cx="8630448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traight Connector 34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447191" y="804162"/>
            <a:ext cx="9607661" cy="10563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Text Placeholder 4"/>
          <p:cNvSpPr/>
          <p:nvPr>
            <p:ph type="body" sz="quarter" idx="13"/>
          </p:nvPr>
        </p:nvSpPr>
        <p:spPr>
          <a:xfrm>
            <a:off x="6412362" y="2023003"/>
            <a:ext cx="4645154" cy="802239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73" name="Straight Connector 28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9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1444671" y="798972"/>
            <a:ext cx="3273100" cy="224711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sz="half" idx="1"/>
          </p:nvPr>
        </p:nvSpPr>
        <p:spPr>
          <a:xfrm>
            <a:off x="5043713" y="798974"/>
            <a:ext cx="6012472" cy="4658827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/>
          <p:nvPr>
            <p:ph type="body" sz="quarter" idx="13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89"/>
            <a:ext cx="3269491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18" name="Group 7"/>
          <p:cNvGrpSpPr/>
          <p:nvPr/>
        </p:nvGrpSpPr>
        <p:grpSpPr>
          <a:xfrm>
            <a:off x="7477385" y="482169"/>
            <a:ext cx="4074538" cy="5149103"/>
            <a:chOff x="0" y="0"/>
            <a:chExt cx="4074536" cy="5149101"/>
          </a:xfrm>
        </p:grpSpPr>
        <p:sp>
          <p:nvSpPr>
            <p:cNvPr id="116" name="Rectangle 17"/>
            <p:cNvSpPr/>
            <p:nvPr/>
          </p:nvSpPr>
          <p:spPr>
            <a:xfrm>
              <a:off x="-1" y="-1"/>
              <a:ext cx="4074538" cy="5149103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27000" dist="228600" dir="4740000">
                <a:srgbClr val="000000">
                  <a:alpha val="34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Gill Sans MT"/>
                </a:defRPr>
              </a:pPr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5"/>
              <a:ext cx="3450292" cy="4466454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Gill Sans MT"/>
                </a:defRPr>
              </a:pPr>
            </a:p>
          </p:txBody>
        </p:sp>
      </p:grpSp>
      <p:sp>
        <p:nvSpPr>
          <p:cNvPr id="119" name="Title Text"/>
          <p:cNvSpPr txBox="1"/>
          <p:nvPr>
            <p:ph type="title"/>
          </p:nvPr>
        </p:nvSpPr>
        <p:spPr>
          <a:xfrm>
            <a:off x="1451205" y="1129513"/>
            <a:ext cx="5532330" cy="1830586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0" name="Picture Placeholder 2"/>
          <p:cNvSpPr/>
          <p:nvPr>
            <p:ph type="pic" sz="quarter" idx="13"/>
          </p:nvPr>
        </p:nvSpPr>
        <p:spPr>
          <a:xfrm>
            <a:off x="8124389" y="1122542"/>
            <a:ext cx="2791173" cy="38663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1450329" y="3145992"/>
            <a:ext cx="5524404" cy="200374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1" y="3143605"/>
            <a:ext cx="552735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Straight Connector 24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2800">
                <a:solidFill>
                  <a:schemeClr val="accent1"/>
                </a:solidFill>
                <a:latin typeface="+mn-lt"/>
                <a:ea typeface="+mn-ea"/>
                <a:cs typeface="+mn-cs"/>
                <a:sym typeface="Gill Sans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1698170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ctrTitle"/>
          </p:nvPr>
        </p:nvSpPr>
        <p:spPr>
          <a:xfrm>
            <a:off x="2417779" y="802296"/>
            <a:ext cx="8637073" cy="2541435"/>
          </a:xfrm>
          <a:prstGeom prst="rect">
            <a:avLst/>
          </a:prstGeom>
        </p:spPr>
        <p:txBody>
          <a:bodyPr/>
          <a:lstStyle/>
          <a:p>
            <a:pPr/>
            <a:r>
              <a:t>Node.js</a:t>
            </a:r>
          </a:p>
        </p:txBody>
      </p:sp>
      <p:sp>
        <p:nvSpPr>
          <p:cNvPr id="159" name="Subtitle 2"/>
          <p:cNvSpPr txBox="1"/>
          <p:nvPr>
            <p:ph type="subTitle" sz="quarter" idx="1"/>
          </p:nvPr>
        </p:nvSpPr>
        <p:spPr>
          <a:xfrm>
            <a:off x="2417779" y="3531203"/>
            <a:ext cx="8637073" cy="977623"/>
          </a:xfrm>
          <a:prstGeom prst="rect">
            <a:avLst/>
          </a:prstGeom>
        </p:spPr>
        <p:txBody>
          <a:bodyPr/>
          <a:lstStyle/>
          <a:p>
            <a:pPr/>
            <a:r>
              <a:t>A Brief Lesson From Yin Bin and Adam Crooks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Express JS</a:t>
            </a:r>
          </a:p>
        </p:txBody>
      </p:sp>
      <p:sp>
        <p:nvSpPr>
          <p:cNvPr id="189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Express.js is a web application framework for node.js  designed to help with building web applications, and APIs using javascript. </a:t>
            </a:r>
          </a:p>
          <a:p>
            <a:pPr>
              <a:defRPr sz="2400"/>
            </a:pPr>
            <a:r>
              <a:t>It encapsulates many functions and solutions for Node, allowing dev’s to simply the overall development cycle.</a:t>
            </a:r>
          </a:p>
          <a:p>
            <a:pPr>
              <a:defRPr sz="2400"/>
            </a:pPr>
            <a:r>
              <a:t>Express.js also provides rich APIs for web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088" y="1558925"/>
            <a:ext cx="4433829" cy="344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834" y="926875"/>
            <a:ext cx="4363078" cy="5004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End Product</a:t>
            </a:r>
          </a:p>
        </p:txBody>
      </p:sp>
      <p:pic>
        <p:nvPicPr>
          <p:cNvPr id="19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6284" y="2146754"/>
            <a:ext cx="5739432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Mongo db</a:t>
            </a:r>
          </a:p>
        </p:txBody>
      </p:sp>
      <p:sp>
        <p:nvSpPr>
          <p:cNvPr id="201" name="Content Placeholder 2"/>
          <p:cNvSpPr txBox="1"/>
          <p:nvPr>
            <p:ph type="body" sz="half" idx="1"/>
          </p:nvPr>
        </p:nvSpPr>
        <p:spPr>
          <a:xfrm>
            <a:off x="1294361" y="1853752"/>
            <a:ext cx="9603277" cy="3450616"/>
          </a:xfrm>
          <a:prstGeom prst="rect">
            <a:avLst/>
          </a:prstGeom>
        </p:spPr>
        <p:txBody>
          <a:bodyPr/>
          <a:lstStyle/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b="1" sz="1000"/>
            </a:pPr>
            <a:r>
              <a:t>High Performance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 provides high performance data persistence. In particular,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Support for embedded data models reduces I/O activity on database system.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Indexes support faster queries and can include keys from embedded documents and arrays.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b="1" sz="1000"/>
            </a:pPr>
            <a:r>
              <a:t>High Availability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MongoDB’s replication facility, called replica set, provides: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i="1" sz="1000"/>
            </a:pPr>
            <a:r>
              <a:t>automatic</a:t>
            </a:r>
            <a:r>
              <a:rPr i="0"/>
              <a:t> failover and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data redundancy.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A replica set is a group of MongoDB servers that maintain the same data set, providing redundancy and increasing data availability.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b="1" sz="1000"/>
            </a:pPr>
            <a:r>
              <a:t>Horizontal Scalability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 provides horizontal scalability as part of its </a:t>
            </a:r>
            <a:r>
              <a:rPr i="1"/>
              <a:t>core</a:t>
            </a:r>
            <a:r>
              <a:t> functionality: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Sharding distributes data across a cluster of machines.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 supports creating zones of data based on the shard key. In a balanced cluster, MongoDB directs reads and writes covered by a zone only to those shards inside the zone.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Mongo cont.</a:t>
            </a:r>
          </a:p>
        </p:txBody>
      </p:sp>
      <p:sp>
        <p:nvSpPr>
          <p:cNvPr id="204" name="Content Placeholder 5"/>
          <p:cNvSpPr txBox="1"/>
          <p:nvPr>
            <p:ph type="body" sz="half" idx="1"/>
          </p:nvPr>
        </p:nvSpPr>
        <p:spPr>
          <a:xfrm>
            <a:off x="2588724" y="2111984"/>
            <a:ext cx="9603276" cy="345061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r>
              <a:t>The following example inserts new documents into the inventory collection</a:t>
            </a:r>
          </a:p>
        </p:txBody>
      </p:sp>
      <p:pic>
        <p:nvPicPr>
          <p:cNvPr id="2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3753" y="2482051"/>
            <a:ext cx="6664494" cy="3856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nginx</a:t>
            </a:r>
          </a:p>
        </p:txBody>
      </p:sp>
      <p:sp>
        <p:nvSpPr>
          <p:cNvPr id="208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/>
            <a:r>
              <a:t>Works as a pipeline allowing users to move between projects.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rPr u="sng"/>
              <a:t>more features</a:t>
            </a:r>
            <a:r>
              <a:t>: </a:t>
            </a:r>
          </a:p>
          <a:p>
            <a:pPr/>
            <a:r>
              <a:t>n-tIER APPLICATION</a:t>
            </a:r>
          </a:p>
        </p:txBody>
      </p:sp>
      <p:sp>
        <p:nvSpPr>
          <p:cNvPr id="211" name="Content Placeholder 2"/>
          <p:cNvSpPr txBox="1"/>
          <p:nvPr>
            <p:ph type="body" sz="half" idx="1"/>
          </p:nvPr>
        </p:nvSpPr>
        <p:spPr>
          <a:xfrm>
            <a:off x="1451578" y="2015731"/>
            <a:ext cx="6926306" cy="3450616"/>
          </a:xfrm>
          <a:prstGeom prst="rect">
            <a:avLst/>
          </a:prstGeom>
        </p:spPr>
        <p:txBody>
          <a:bodyPr anchor="ctr"/>
          <a:lstStyle/>
          <a:p>
            <a:pPr/>
            <a:r>
              <a:t>Create custom modules for N-Tier Application</a:t>
            </a:r>
          </a:p>
          <a:p>
            <a:pPr lvl="1" marL="685800" indent="-228600"/>
            <a:r>
              <a:t>create a new directive</a:t>
            </a:r>
          </a:p>
          <a:p>
            <a:pPr lvl="1" marL="685800" indent="-228600"/>
            <a:r>
              <a:t>initialize a package.json</a:t>
            </a:r>
          </a:p>
          <a:p>
            <a:pPr lvl="1" marL="685800" indent="-228600"/>
            <a:r>
              <a:t>complete coding &amp; publish</a:t>
            </a:r>
          </a:p>
          <a:p>
            <a:pPr/>
            <a:r>
              <a:t>Deploy various services for N-Tier Application</a:t>
            </a:r>
          </a:p>
        </p:txBody>
      </p:sp>
      <p:pic>
        <p:nvPicPr>
          <p:cNvPr id="212" name="Screen Shot 2019-03-19 at 9.10.29 PM.png" descr="Screen Shot 2019-03-19 at 9.10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5913" y="2015731"/>
            <a:ext cx="2339054" cy="3450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ore features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features:</a:t>
            </a:r>
          </a:p>
          <a:p>
            <a:pPr/>
            <a:r>
              <a:t>aUTOMATed DEPLOYMENT</a:t>
            </a:r>
          </a:p>
        </p:txBody>
      </p:sp>
      <p:sp>
        <p:nvSpPr>
          <p:cNvPr id="215" name="Coding webhook script…"/>
          <p:cNvSpPr txBox="1"/>
          <p:nvPr>
            <p:ph type="body" sz="quarter" idx="1"/>
          </p:nvPr>
        </p:nvSpPr>
        <p:spPr>
          <a:xfrm>
            <a:off x="1451579" y="2015732"/>
            <a:ext cx="9603276" cy="1691317"/>
          </a:xfrm>
          <a:prstGeom prst="rect">
            <a:avLst/>
          </a:prstGeom>
        </p:spPr>
        <p:txBody>
          <a:bodyPr/>
          <a:lstStyle/>
          <a:p>
            <a:pPr/>
            <a:r>
              <a:t>Coding webhook script </a:t>
            </a:r>
          </a:p>
          <a:p>
            <a:pPr/>
            <a:r>
              <a:t>Coding shell script for executing processing manage programming</a:t>
            </a:r>
          </a:p>
          <a:p>
            <a:pPr/>
            <a:r>
              <a:t>Config webhook on 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What is Node.js</a:t>
            </a:r>
          </a:p>
        </p:txBody>
      </p:sp>
      <p:sp>
        <p:nvSpPr>
          <p:cNvPr id="162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is a single threaded language which in background uses multiple threads to execute asynchronous code.</a:t>
            </a:r>
          </a:p>
          <a:p>
            <a:pPr>
              <a:defRPr sz="2400"/>
            </a:pPr>
            <a:r>
              <a:t>Node.js is non-blocking which means that all functions ( callbacks ) are delegated to the event loop and they are ( or can be ) executed by different threads. That is handled by Node.js run-time.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Some facts about Node.js</a:t>
            </a:r>
          </a:p>
        </p:txBody>
      </p:sp>
      <p:sp>
        <p:nvSpPr>
          <p:cNvPr id="165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supports forking multiple processes, which are executed on different cores .</a:t>
            </a:r>
          </a:p>
          <a:p>
            <a:pPr>
              <a:defRPr sz="2400"/>
            </a:pPr>
            <a:r>
              <a:t>State is not shared between master and forked process.</a:t>
            </a:r>
          </a:p>
          <a:p>
            <a:pPr>
              <a:defRPr sz="2400"/>
            </a:pPr>
            <a:r>
              <a:t>We can pass messages to and from a forked process ( which is different script) from the Master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Event loop</a:t>
            </a:r>
          </a:p>
        </p:txBody>
      </p:sp>
      <p:pic>
        <p:nvPicPr>
          <p:cNvPr id="16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8179" y="2016125"/>
            <a:ext cx="6369966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ODULE.EXPORTS VS EXPORTS"/>
          <p:cNvSpPr txBox="1"/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</p:spPr>
        <p:txBody>
          <a:bodyPr/>
          <a:lstStyle/>
          <a:p>
            <a:pPr/>
            <a:r>
              <a:t>MODULE.EXPORTS VS EXPORTS</a:t>
            </a:r>
          </a:p>
        </p:txBody>
      </p:sp>
      <p:sp>
        <p:nvSpPr>
          <p:cNvPr id="171" name="Think of module.exports as the variable that gets returned from require(). It is an empty object by default, and it is fine to change to anything.…"/>
          <p:cNvSpPr txBox="1"/>
          <p:nvPr>
            <p:ph type="body" sz="half" idx="1"/>
          </p:nvPr>
        </p:nvSpPr>
        <p:spPr>
          <a:xfrm>
            <a:off x="1447331" y="2010878"/>
            <a:ext cx="5154172" cy="3448595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spcBef>
                <a:spcPts val="900"/>
              </a:spcBef>
              <a:defRPr sz="1800"/>
            </a:pPr>
            <a:r>
              <a:t>Think of module.exports as the variable that gets returned from require(). It is an empty object by default, and it is fine to change to anything.</a:t>
            </a:r>
          </a:p>
          <a:p>
            <a:pPr marL="214884" indent="-214884" defTabSz="859536">
              <a:spcBef>
                <a:spcPts val="900"/>
              </a:spcBef>
              <a:defRPr sz="1800"/>
            </a:pPr>
            <a:r>
              <a:t>Exports? Well, “exports” itself is never returned! It is just a reference to module.exports; a convenience variable to help module authors write less code. Working with its properties is safe and recommended.</a:t>
            </a:r>
          </a:p>
        </p:txBody>
      </p:sp>
      <p:pic>
        <p:nvPicPr>
          <p:cNvPr id="172" name="Screen Shot 2019-03-11 at 7.06.50 PM.png" descr="Screen Shot 2019-03-11 at 7.06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49" y="2651303"/>
            <a:ext cx="4342982" cy="1555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Why and when we need to fork another process?</a:t>
            </a:r>
            <a:br/>
          </a:p>
        </p:txBody>
      </p:sp>
      <p:sp>
        <p:nvSpPr>
          <p:cNvPr id="175" name="Content Placeholder 2"/>
          <p:cNvSpPr txBox="1"/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Forking multiple processes is essential for freeing up memory and unloading single process.</a:t>
            </a:r>
          </a:p>
          <a:p>
            <a:pPr>
              <a:defRPr sz="2400"/>
            </a:pPr>
            <a:r>
              <a:t>When we need to delegate tasks ( run them in parallel ) to another process for the sake of the speed</a:t>
            </a:r>
            <a:r>
              <a:rPr b="1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ackage.json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package.json</a:t>
            </a:r>
          </a:p>
        </p:txBody>
      </p:sp>
      <p:pic>
        <p:nvPicPr>
          <p:cNvPr id="178" name="Screen Shot 2019-03-11 at 8.54.10 PM.png" descr="Screen Shot 2019-03-11 at 8.54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537" y="2242983"/>
            <a:ext cx="4675034" cy="3050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19-03-11 at 8.53.16 PM.png" descr="Screen Shot 2019-03-11 at 8.53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7123" y="2059733"/>
            <a:ext cx="3767018" cy="3860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Why and when we need to fork another process?</a:t>
            </a:r>
            <a:br/>
            <a:r>
              <a:t>(Code Snippet)</a:t>
            </a:r>
          </a:p>
        </p:txBody>
      </p:sp>
      <p:sp>
        <p:nvSpPr>
          <p:cNvPr id="182" name="Rectangle 1"/>
          <p:cNvSpPr txBox="1"/>
          <p:nvPr>
            <p:ph type="body" sz="quarter" idx="1"/>
          </p:nvPr>
        </p:nvSpPr>
        <p:spPr>
          <a:xfrm>
            <a:off x="2137378" y="1985891"/>
            <a:ext cx="6684396" cy="1877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const { fork } = require('child_process');app.get('/endpoint', (request, response) =&gt; { // fork another process</a:t>
            </a:r>
            <a:br/>
            <a:r>
              <a:rPr b="1"/>
              <a:t>const process = fork('./send_mail.js');</a:t>
            </a:r>
            <a:br>
              <a:rPr b="1"/>
            </a:br>
            <a:r>
              <a:t>const mails = request.body.emails; // send list of e-mails to forked process</a:t>
            </a:r>
            <a:br/>
            <a:r>
              <a:rPr b="1"/>
              <a:t>process.send({ mails });</a:t>
            </a:r>
            <a:r>
              <a:t> // listen for messages from forked process</a:t>
            </a:r>
            <a:br/>
            <a:r>
              <a:rPr b="1"/>
              <a:t>process.on('message', (message) =&gt; {</a:t>
            </a:r>
            <a:br>
              <a:rPr b="1"/>
            </a:br>
            <a:r>
              <a:t>log.info(`Number of mails sent ${message.counter}`);</a:t>
            </a:r>
            <a:br/>
            <a:r>
              <a:rPr b="1"/>
              <a:t>});</a:t>
            </a:r>
            <a:r>
              <a:t> return response.json({ status: true, sent: true });</a:t>
            </a:r>
            <a:br/>
            <a:r>
              <a:t>});</a:t>
            </a:r>
            <a:r>
              <a:rPr sz="700">
                <a:latin typeface="+mn-lt"/>
                <a:ea typeface="+mn-ea"/>
                <a:cs typeface="+mn-cs"/>
                <a:sym typeface="Gill Sans MT"/>
              </a:rPr>
              <a:t> </a:t>
            </a:r>
          </a:p>
        </p:txBody>
      </p:sp>
      <p:sp>
        <p:nvSpPr>
          <p:cNvPr id="183" name="Rectangle 3"/>
          <p:cNvSpPr txBox="1"/>
          <p:nvPr/>
        </p:nvSpPr>
        <p:spPr>
          <a:xfrm>
            <a:off x="2137378" y="3901161"/>
            <a:ext cx="1001372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4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async function sendMultipleMails(mails) { let sendMails = 0; // logic for</a:t>
            </a:r>
            <a:br/>
            <a:r>
              <a:t>// sending multiple mails return sendMails;</a:t>
            </a:r>
            <a:br/>
            <a:r>
              <a:t>}// receive message from master process</a:t>
            </a:r>
            <a:br/>
            <a:r>
              <a:rPr b="1"/>
              <a:t>process.on('message', async (message) =&gt; {</a:t>
            </a:r>
            <a:r>
              <a:t> const numberOfMailsSend = await sendMultipleMails(message.mails); </a:t>
            </a:r>
            <a:br/>
            <a:br/>
            <a:r>
              <a:t>// send response to master process</a:t>
            </a:r>
            <a:br/>
            <a:r>
              <a:rPr b="1"/>
              <a:t>process.send({ counter: numberOfMailsSend });</a:t>
            </a:r>
            <a:br>
              <a:rPr b="1"/>
            </a:br>
            <a:r>
              <a:rPr b="1"/>
              <a:t>});</a:t>
            </a:r>
            <a:r>
              <a:rPr sz="800">
                <a:latin typeface="+mn-lt"/>
                <a:ea typeface="+mn-ea"/>
                <a:cs typeface="+mn-cs"/>
                <a:sym typeface="Gill Sans MT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Demo for your viewing pleasure</a:t>
            </a:r>
          </a:p>
        </p:txBody>
      </p:sp>
      <p:pic>
        <p:nvPicPr>
          <p:cNvPr id="186" name="video-1549414175" descr="video-1549414175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352800" y="2016125"/>
            <a:ext cx="5800725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